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7" r:id="rId4"/>
    <p:sldId id="258" r:id="rId5"/>
    <p:sldId id="268" r:id="rId6"/>
    <p:sldId id="269" r:id="rId7"/>
    <p:sldId id="270" r:id="rId8"/>
    <p:sldId id="271" r:id="rId9"/>
    <p:sldId id="263" r:id="rId10"/>
    <p:sldId id="273" r:id="rId11"/>
    <p:sldId id="272" r:id="rId12"/>
    <p:sldId id="274" r:id="rId13"/>
    <p:sldId id="267"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4713" autoAdjust="0"/>
  </p:normalViewPr>
  <p:slideViewPr>
    <p:cSldViewPr>
      <p:cViewPr>
        <p:scale>
          <a:sx n="77" d="100"/>
          <a:sy n="77" d="100"/>
        </p:scale>
        <p:origin x="-2508" y="-7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7D34689-33EC-4FCF-9210-2C186B0B9B95}" type="datetimeFigureOut">
              <a:rPr lang="it-IT" smtClean="0"/>
              <a:pPr/>
              <a:t>21/11/2017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5DEE75-0797-4C26-8C90-4A79D1C26433}" type="slidenum">
              <a:rPr lang="it-IT" smtClean="0"/>
              <a:pPr/>
              <a:t>‹N›</a:t>
            </a:fld>
            <a:endParaRPr lang="it-IT"/>
          </a:p>
        </p:txBody>
      </p:sp>
    </p:spTree>
  </p:cSld>
  <p:clrMapOvr>
    <a:masterClrMapping/>
  </p:clrMapOvr>
  <p:transition spd="slow" advClick="0" advTm="15000">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7D34689-33EC-4FCF-9210-2C186B0B9B95}" type="datetimeFigureOut">
              <a:rPr lang="it-IT" smtClean="0"/>
              <a:pPr/>
              <a:t>21/11/2017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5DEE75-0797-4C26-8C90-4A79D1C26433}" type="slidenum">
              <a:rPr lang="it-IT" smtClean="0"/>
              <a:pPr/>
              <a:t>‹N›</a:t>
            </a:fld>
            <a:endParaRPr lang="it-IT"/>
          </a:p>
        </p:txBody>
      </p:sp>
    </p:spTree>
  </p:cSld>
  <p:clrMapOvr>
    <a:masterClrMapping/>
  </p:clrMapOvr>
  <p:transition spd="slow" advClick="0" advTm="15000">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7D34689-33EC-4FCF-9210-2C186B0B9B95}" type="datetimeFigureOut">
              <a:rPr lang="it-IT" smtClean="0"/>
              <a:pPr/>
              <a:t>21/11/2017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5DEE75-0797-4C26-8C90-4A79D1C26433}" type="slidenum">
              <a:rPr lang="it-IT" smtClean="0"/>
              <a:pPr/>
              <a:t>‹N›</a:t>
            </a:fld>
            <a:endParaRPr lang="it-IT"/>
          </a:p>
        </p:txBody>
      </p:sp>
    </p:spTree>
  </p:cSld>
  <p:clrMapOvr>
    <a:masterClrMapping/>
  </p:clrMapOvr>
  <p:transition spd="slow" advClick="0" advTm="15000">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7D34689-33EC-4FCF-9210-2C186B0B9B95}" type="datetimeFigureOut">
              <a:rPr lang="it-IT" smtClean="0"/>
              <a:pPr/>
              <a:t>21/11/2017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5DEE75-0797-4C26-8C90-4A79D1C26433}" type="slidenum">
              <a:rPr lang="it-IT" smtClean="0"/>
              <a:pPr/>
              <a:t>‹N›</a:t>
            </a:fld>
            <a:endParaRPr lang="it-IT"/>
          </a:p>
        </p:txBody>
      </p:sp>
    </p:spTree>
  </p:cSld>
  <p:clrMapOvr>
    <a:masterClrMapping/>
  </p:clrMapOvr>
  <p:transition spd="slow" advClick="0" advTm="15000">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7D34689-33EC-4FCF-9210-2C186B0B9B95}" type="datetimeFigureOut">
              <a:rPr lang="it-IT" smtClean="0"/>
              <a:pPr/>
              <a:t>21/11/2017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5DEE75-0797-4C26-8C90-4A79D1C26433}" type="slidenum">
              <a:rPr lang="it-IT" smtClean="0"/>
              <a:pPr/>
              <a:t>‹N›</a:t>
            </a:fld>
            <a:endParaRPr lang="it-IT"/>
          </a:p>
        </p:txBody>
      </p:sp>
    </p:spTree>
  </p:cSld>
  <p:clrMapOvr>
    <a:masterClrMapping/>
  </p:clrMapOvr>
  <p:transition spd="slow" advClick="0" advTm="15000">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7D34689-33EC-4FCF-9210-2C186B0B9B95}" type="datetimeFigureOut">
              <a:rPr lang="it-IT" smtClean="0"/>
              <a:pPr/>
              <a:t>21/11/2017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D5DEE75-0797-4C26-8C90-4A79D1C26433}" type="slidenum">
              <a:rPr lang="it-IT" smtClean="0"/>
              <a:pPr/>
              <a:t>‹N›</a:t>
            </a:fld>
            <a:endParaRPr lang="it-IT"/>
          </a:p>
        </p:txBody>
      </p:sp>
    </p:spTree>
  </p:cSld>
  <p:clrMapOvr>
    <a:masterClrMapping/>
  </p:clrMapOvr>
  <p:transition spd="slow" advClick="0" advTm="15000">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7D34689-33EC-4FCF-9210-2C186B0B9B95}" type="datetimeFigureOut">
              <a:rPr lang="it-IT" smtClean="0"/>
              <a:pPr/>
              <a:t>21/11/2017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D5DEE75-0797-4C26-8C90-4A79D1C26433}" type="slidenum">
              <a:rPr lang="it-IT" smtClean="0"/>
              <a:pPr/>
              <a:t>‹N›</a:t>
            </a:fld>
            <a:endParaRPr lang="it-IT"/>
          </a:p>
        </p:txBody>
      </p:sp>
    </p:spTree>
  </p:cSld>
  <p:clrMapOvr>
    <a:masterClrMapping/>
  </p:clrMapOvr>
  <p:transition spd="slow" advClick="0" advTm="15000">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7D34689-33EC-4FCF-9210-2C186B0B9B95}" type="datetimeFigureOut">
              <a:rPr lang="it-IT" smtClean="0"/>
              <a:pPr/>
              <a:t>21/11/2017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D5DEE75-0797-4C26-8C90-4A79D1C26433}" type="slidenum">
              <a:rPr lang="it-IT" smtClean="0"/>
              <a:pPr/>
              <a:t>‹N›</a:t>
            </a:fld>
            <a:endParaRPr lang="it-IT"/>
          </a:p>
        </p:txBody>
      </p:sp>
    </p:spTree>
  </p:cSld>
  <p:clrMapOvr>
    <a:masterClrMapping/>
  </p:clrMapOvr>
  <p:transition spd="slow" advClick="0" advTm="15000">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7D34689-33EC-4FCF-9210-2C186B0B9B95}" type="datetimeFigureOut">
              <a:rPr lang="it-IT" smtClean="0"/>
              <a:pPr/>
              <a:t>21/11/2017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D5DEE75-0797-4C26-8C90-4A79D1C26433}" type="slidenum">
              <a:rPr lang="it-IT" smtClean="0"/>
              <a:pPr/>
              <a:t>‹N›</a:t>
            </a:fld>
            <a:endParaRPr lang="it-IT"/>
          </a:p>
        </p:txBody>
      </p:sp>
    </p:spTree>
  </p:cSld>
  <p:clrMapOvr>
    <a:masterClrMapping/>
  </p:clrMapOvr>
  <p:transition spd="slow" advClick="0" advTm="15000">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7D34689-33EC-4FCF-9210-2C186B0B9B95}" type="datetimeFigureOut">
              <a:rPr lang="it-IT" smtClean="0"/>
              <a:pPr/>
              <a:t>21/11/2017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D5DEE75-0797-4C26-8C90-4A79D1C26433}" type="slidenum">
              <a:rPr lang="it-IT" smtClean="0"/>
              <a:pPr/>
              <a:t>‹N›</a:t>
            </a:fld>
            <a:endParaRPr lang="it-IT"/>
          </a:p>
        </p:txBody>
      </p:sp>
    </p:spTree>
  </p:cSld>
  <p:clrMapOvr>
    <a:masterClrMapping/>
  </p:clrMapOvr>
  <p:transition spd="slow" advClick="0" advTm="15000">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7D34689-33EC-4FCF-9210-2C186B0B9B95}" type="datetimeFigureOut">
              <a:rPr lang="it-IT" smtClean="0"/>
              <a:pPr/>
              <a:t>21/11/2017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D5DEE75-0797-4C26-8C90-4A79D1C26433}" type="slidenum">
              <a:rPr lang="it-IT" smtClean="0"/>
              <a:pPr/>
              <a:t>‹N›</a:t>
            </a:fld>
            <a:endParaRPr lang="it-IT"/>
          </a:p>
        </p:txBody>
      </p:sp>
    </p:spTree>
  </p:cSld>
  <p:clrMapOvr>
    <a:masterClrMapping/>
  </p:clrMapOvr>
  <p:transition spd="slow" advClick="0" advTm="15000">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34689-33EC-4FCF-9210-2C186B0B9B95}" type="datetimeFigureOut">
              <a:rPr lang="it-IT" smtClean="0"/>
              <a:pPr/>
              <a:t>21/11/2017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5DEE75-0797-4C26-8C90-4A79D1C26433}"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5000">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G:\Anno%20Scolastico%202017-2018\Lavori%20erasmus%20217-2018\Leggende\Italia\01SimonGarfunkel-TheSoundOfSilence.mp3"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Immagine.jp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pic>
        <p:nvPicPr>
          <p:cNvPr id="1026" name="Picture 2" descr="http://www.rosalbacorallo.it/merlo.pn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1331640" y="1052736"/>
            <a:ext cx="1080120" cy="1012081"/>
          </a:xfrm>
          <a:prstGeom prst="rect">
            <a:avLst/>
          </a:prstGeom>
          <a:noFill/>
        </p:spPr>
      </p:pic>
      <p:sp>
        <p:nvSpPr>
          <p:cNvPr id="5" name="Rettangolo 4"/>
          <p:cNvSpPr/>
          <p:nvPr/>
        </p:nvSpPr>
        <p:spPr>
          <a:xfrm>
            <a:off x="683568" y="116632"/>
            <a:ext cx="7488832" cy="1754326"/>
          </a:xfrm>
          <a:prstGeom prst="rect">
            <a:avLst/>
          </a:prstGeom>
          <a:noFill/>
          <a:scene3d>
            <a:camera prst="orthographicFront"/>
            <a:lightRig rig="glow" dir="tl">
              <a:rot lat="0" lon="0" rev="5400000"/>
            </a:lightRig>
          </a:scene3d>
          <a:sp3d>
            <a:bevelT w="165100" prst="coolSlant"/>
          </a:sp3d>
        </p:spPr>
        <p:txBody>
          <a:bodyPr wrap="square" lIns="91440" tIns="45720" rIns="91440" bIns="45720">
            <a:spAutoFit/>
            <a:sp3d contourW="12700">
              <a:bevelT w="25400" h="25400"/>
              <a:contourClr>
                <a:schemeClr val="accent6">
                  <a:shade val="73000"/>
                </a:schemeClr>
              </a:contourClr>
            </a:sp3d>
          </a:bodyPr>
          <a:lstStyle/>
          <a:p>
            <a:pPr algn="ctr"/>
            <a:r>
              <a:rPr lang="it-IT"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LEGEND OF THE “MERLA” </a:t>
            </a:r>
            <a:endParaRPr lang="it-IT"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7" name="01SimonGarfunkel-TheSoundOfSilence.mp3">
            <a:hlinkClick r:id="" action="ppaction://media"/>
          </p:cNvPr>
          <p:cNvPicPr>
            <a:picLocks noRot="1" noChangeAspect="1"/>
          </p:cNvPicPr>
          <p:nvPr>
            <a:audioFile r:link="rId1"/>
          </p:nvPr>
        </p:nvPicPr>
        <p:blipFill>
          <a:blip r:embed="rId5" cstate="print"/>
          <a:stretch>
            <a:fillRect/>
          </a:stretch>
        </p:blipFill>
        <p:spPr>
          <a:xfrm>
            <a:off x="539552" y="764704"/>
            <a:ext cx="304800" cy="304800"/>
          </a:xfrm>
          <a:prstGeom prst="rect">
            <a:avLst/>
          </a:prstGeom>
        </p:spPr>
      </p:pic>
    </p:spTree>
  </p:cSld>
  <p:clrMapOvr>
    <a:masterClrMapping/>
  </p:clrMapOvr>
  <p:transition spd="slow" advClick="0" advTm="15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Users\user\Desktop\ΠΟΛΥΤΕΧΝΙΟ\20171106_19223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itolo 1"/>
          <p:cNvSpPr>
            <a:spLocks noGrp="1"/>
          </p:cNvSpPr>
          <p:nvPr>
            <p:ph type="title"/>
          </p:nvPr>
        </p:nvSpPr>
        <p:spPr>
          <a:xfrm>
            <a:off x="457200" y="274638"/>
            <a:ext cx="8229600" cy="922114"/>
          </a:xfrm>
        </p:spPr>
        <p:txBody>
          <a:bodyPr>
            <a:normAutofit/>
          </a:bodyPr>
          <a:lstStyle/>
          <a:p>
            <a:pPr algn="l"/>
            <a:r>
              <a:rPr lang="it-IT" sz="1500" dirty="0"/>
              <a:t>Dopo tre giorni il papà tornò a casa e quasi non riuscì più a riconoscere la sua famiglia! Il fumo nero che usciva dal camino aveva colorato di nero tutte le piume degli uccellini!</a:t>
            </a:r>
          </a:p>
        </p:txBody>
      </p:sp>
      <p:sp>
        <p:nvSpPr>
          <p:cNvPr id="5" name="Titolo 1"/>
          <p:cNvSpPr txBox="1">
            <a:spLocks/>
          </p:cNvSpPr>
          <p:nvPr/>
        </p:nvSpPr>
        <p:spPr>
          <a:xfrm>
            <a:off x="609600" y="5675238"/>
            <a:ext cx="8229600" cy="922114"/>
          </a:xfrm>
          <a:prstGeom prst="rect">
            <a:avLst/>
          </a:prstGeom>
        </p:spPr>
        <p:txBody>
          <a:bodyPr vert="horz" lIns="91440" tIns="45720" rIns="91440" bIns="45720" rtlCol="0" anchor="ctr">
            <a:normAutofit/>
          </a:bodyPr>
          <a:lstStyle/>
          <a:p>
            <a:pPr lvl="0">
              <a:spcBef>
                <a:spcPct val="0"/>
              </a:spcBef>
              <a:defRPr/>
            </a:pPr>
            <a:r>
              <a:rPr lang="en-US" sz="1500" dirty="0" smtClean="0">
                <a:latin typeface="+mj-lt"/>
                <a:ea typeface="+mj-ea"/>
                <a:cs typeface="+mj-cs"/>
              </a:rPr>
              <a:t>After three days, Dad returned home and almost could not recognize his family! The black smoke coming out of the chimney had blackened all the bird feathers!</a:t>
            </a:r>
            <a:endParaRPr kumimoji="0" lang="it-IT" sz="15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slow" advClick="0" advTm="15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Italy 2 001.jpg"/>
          <p:cNvPicPr>
            <a:picLocks noChangeAspect="1"/>
          </p:cNvPicPr>
          <p:nvPr/>
        </p:nvPicPr>
        <p:blipFill>
          <a:blip r:embed="rId2" cstate="print"/>
          <a:stretch>
            <a:fillRect/>
          </a:stretch>
        </p:blipFill>
        <p:spPr>
          <a:xfrm>
            <a:off x="0" y="104620"/>
            <a:ext cx="9144000" cy="6648760"/>
          </a:xfrm>
          <a:prstGeom prst="rect">
            <a:avLst/>
          </a:prstGeom>
        </p:spPr>
      </p:pic>
      <p:sp>
        <p:nvSpPr>
          <p:cNvPr id="4" name="Titolo 1"/>
          <p:cNvSpPr>
            <a:spLocks noGrp="1"/>
          </p:cNvSpPr>
          <p:nvPr>
            <p:ph type="title"/>
          </p:nvPr>
        </p:nvSpPr>
        <p:spPr>
          <a:xfrm>
            <a:off x="457200" y="274638"/>
            <a:ext cx="8229600" cy="922114"/>
          </a:xfrm>
        </p:spPr>
        <p:txBody>
          <a:bodyPr>
            <a:normAutofit/>
          </a:bodyPr>
          <a:lstStyle/>
          <a:p>
            <a:pPr algn="l"/>
            <a:r>
              <a:rPr lang="it-IT" sz="1500" dirty="0" smtClean="0"/>
              <a:t>Per fortuna da quel giorno l’inverno divenne meno rigido e i merli riuscirono a trovare cibo sufficiente per arrivare alla primavera.</a:t>
            </a:r>
            <a:endParaRPr lang="it-IT" sz="1500" dirty="0"/>
          </a:p>
        </p:txBody>
      </p:sp>
      <p:sp>
        <p:nvSpPr>
          <p:cNvPr id="5" name="Titolo 1"/>
          <p:cNvSpPr txBox="1">
            <a:spLocks/>
          </p:cNvSpPr>
          <p:nvPr/>
        </p:nvSpPr>
        <p:spPr>
          <a:xfrm>
            <a:off x="609600" y="5747246"/>
            <a:ext cx="8229600" cy="922114"/>
          </a:xfrm>
          <a:prstGeom prst="rect">
            <a:avLst/>
          </a:prstGeom>
        </p:spPr>
        <p:txBody>
          <a:bodyPr vert="horz" lIns="91440" tIns="45720" rIns="91440" bIns="45720" rtlCol="0" anchor="ctr">
            <a:normAutofit/>
          </a:bodyPr>
          <a:lstStyle/>
          <a:p>
            <a:r>
              <a:rPr lang="it-IT" sz="1500" dirty="0" err="1" smtClean="0"/>
              <a:t>Fortunately</a:t>
            </a:r>
            <a:r>
              <a:rPr lang="it-IT" sz="1500" dirty="0" smtClean="0"/>
              <a:t>, </a:t>
            </a:r>
            <a:r>
              <a:rPr lang="it-IT" sz="1500" dirty="0" err="1" smtClean="0"/>
              <a:t>from</a:t>
            </a:r>
            <a:r>
              <a:rPr lang="it-IT" sz="1500" dirty="0" smtClean="0"/>
              <a:t> </a:t>
            </a:r>
            <a:r>
              <a:rPr lang="it-IT" sz="1500" dirty="0" err="1" smtClean="0"/>
              <a:t>that</a:t>
            </a:r>
            <a:r>
              <a:rPr lang="it-IT" sz="1500" dirty="0" smtClean="0"/>
              <a:t> </a:t>
            </a:r>
            <a:r>
              <a:rPr lang="it-IT" sz="1500" dirty="0" err="1" smtClean="0"/>
              <a:t>day</a:t>
            </a:r>
            <a:r>
              <a:rPr lang="it-IT" sz="1500" dirty="0" smtClean="0"/>
              <a:t> on, </a:t>
            </a:r>
            <a:r>
              <a:rPr lang="it-IT" sz="1500" dirty="0" err="1" smtClean="0"/>
              <a:t>winter</a:t>
            </a:r>
            <a:r>
              <a:rPr lang="it-IT" sz="1500" dirty="0" smtClean="0"/>
              <a:t> </a:t>
            </a:r>
            <a:r>
              <a:rPr lang="it-IT" sz="1500" dirty="0" err="1" smtClean="0"/>
              <a:t>became</a:t>
            </a:r>
            <a:r>
              <a:rPr lang="it-IT" sz="1500" dirty="0" smtClean="0"/>
              <a:t> </a:t>
            </a:r>
            <a:r>
              <a:rPr lang="it-IT" sz="1500" dirty="0" err="1" smtClean="0"/>
              <a:t>less</a:t>
            </a:r>
            <a:r>
              <a:rPr lang="it-IT" sz="1500" dirty="0" smtClean="0"/>
              <a:t> </a:t>
            </a:r>
            <a:r>
              <a:rPr lang="it-IT" sz="1500" dirty="0" err="1" smtClean="0"/>
              <a:t>rigid</a:t>
            </a:r>
            <a:r>
              <a:rPr lang="it-IT" sz="1500" dirty="0" smtClean="0"/>
              <a:t> and the merlot </a:t>
            </a:r>
            <a:r>
              <a:rPr lang="it-IT" sz="1500" dirty="0" err="1" smtClean="0"/>
              <a:t>managed</a:t>
            </a:r>
            <a:r>
              <a:rPr lang="it-IT" sz="1500" dirty="0" smtClean="0"/>
              <a:t> </a:t>
            </a:r>
            <a:r>
              <a:rPr lang="it-IT" sz="1500" dirty="0" err="1" smtClean="0"/>
              <a:t>to</a:t>
            </a:r>
            <a:r>
              <a:rPr lang="it-IT" sz="1500" dirty="0" smtClean="0"/>
              <a:t> </a:t>
            </a:r>
            <a:r>
              <a:rPr lang="it-IT" sz="1500" dirty="0" err="1" smtClean="0"/>
              <a:t>find</a:t>
            </a:r>
            <a:r>
              <a:rPr lang="it-IT" sz="1500" dirty="0" smtClean="0"/>
              <a:t> </a:t>
            </a:r>
            <a:r>
              <a:rPr lang="it-IT" sz="1500" dirty="0" err="1" smtClean="0"/>
              <a:t>enough</a:t>
            </a:r>
            <a:r>
              <a:rPr lang="it-IT" sz="1500" dirty="0" smtClean="0"/>
              <a:t> </a:t>
            </a:r>
            <a:r>
              <a:rPr lang="it-IT" sz="1500" dirty="0" err="1" smtClean="0"/>
              <a:t>food</a:t>
            </a:r>
            <a:r>
              <a:rPr lang="it-IT" sz="1500" dirty="0" smtClean="0"/>
              <a:t> </a:t>
            </a:r>
            <a:r>
              <a:rPr lang="it-IT" sz="1500" dirty="0" err="1" smtClean="0"/>
              <a:t>to</a:t>
            </a:r>
            <a:r>
              <a:rPr lang="it-IT" sz="1500" dirty="0" smtClean="0"/>
              <a:t> </a:t>
            </a:r>
            <a:r>
              <a:rPr lang="it-IT" sz="1500" dirty="0" err="1" smtClean="0"/>
              <a:t>arrive</a:t>
            </a:r>
            <a:r>
              <a:rPr lang="it-IT" sz="1500" dirty="0" smtClean="0"/>
              <a:t> in the </a:t>
            </a:r>
            <a:r>
              <a:rPr lang="it-IT" sz="1500" dirty="0" err="1" smtClean="0"/>
              <a:t>spring</a:t>
            </a:r>
            <a:r>
              <a:rPr lang="it-IT" sz="1500" dirty="0" smtClean="0"/>
              <a:t>.</a:t>
            </a:r>
            <a:endParaRPr lang="it-IT" sz="1500" dirty="0"/>
          </a:p>
        </p:txBody>
      </p:sp>
    </p:spTree>
  </p:cSld>
  <p:clrMapOvr>
    <a:masterClrMapping/>
  </p:clrMapOvr>
  <p:transition spd="slow" advClick="0" advTm="15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Italy 1 001.jpg"/>
          <p:cNvPicPr>
            <a:picLocks noChangeAspect="1"/>
          </p:cNvPicPr>
          <p:nvPr/>
        </p:nvPicPr>
        <p:blipFill>
          <a:blip r:embed="rId2" cstate="print"/>
          <a:stretch>
            <a:fillRect/>
          </a:stretch>
        </p:blipFill>
        <p:spPr>
          <a:xfrm>
            <a:off x="0" y="104620"/>
            <a:ext cx="9144000" cy="6648760"/>
          </a:xfrm>
          <a:prstGeom prst="rect">
            <a:avLst/>
          </a:prstGeom>
        </p:spPr>
      </p:pic>
      <p:sp>
        <p:nvSpPr>
          <p:cNvPr id="4" name="Titolo 1"/>
          <p:cNvSpPr>
            <a:spLocks noGrp="1"/>
          </p:cNvSpPr>
          <p:nvPr>
            <p:ph type="title"/>
          </p:nvPr>
        </p:nvSpPr>
        <p:spPr>
          <a:xfrm>
            <a:off x="457200" y="274638"/>
            <a:ext cx="8229600" cy="922114"/>
          </a:xfrm>
        </p:spPr>
        <p:txBody>
          <a:bodyPr>
            <a:normAutofit/>
          </a:bodyPr>
          <a:lstStyle/>
          <a:p>
            <a:pPr algn="l"/>
            <a:r>
              <a:rPr lang="it-IT" sz="1500" dirty="0" smtClean="0"/>
              <a:t>Da quel giorno però tutti i merli nascono con le piume nere e, per ricordare la famigliola di merli bianchi divenuti neri, gli ultimi tre giorni del mese di gennaio sono detti “I tre giorni della merla”.</a:t>
            </a:r>
            <a:br>
              <a:rPr lang="it-IT" sz="1500" dirty="0" smtClean="0"/>
            </a:br>
            <a:endParaRPr lang="it-IT" sz="1500" dirty="0"/>
          </a:p>
        </p:txBody>
      </p:sp>
      <p:sp>
        <p:nvSpPr>
          <p:cNvPr id="5" name="Titolo 1"/>
          <p:cNvSpPr txBox="1">
            <a:spLocks/>
          </p:cNvSpPr>
          <p:nvPr/>
        </p:nvSpPr>
        <p:spPr>
          <a:xfrm>
            <a:off x="539552" y="5661248"/>
            <a:ext cx="8229600" cy="922114"/>
          </a:xfrm>
          <a:prstGeom prst="rect">
            <a:avLst/>
          </a:prstGeom>
        </p:spPr>
        <p:txBody>
          <a:bodyPr vert="horz" lIns="91440" tIns="45720" rIns="91440" bIns="45720" rtlCol="0" anchor="ctr">
            <a:normAutofit/>
          </a:bodyPr>
          <a:lstStyle/>
          <a:p>
            <a:r>
              <a:rPr lang="it-IT" sz="1500" dirty="0" err="1" smtClean="0"/>
              <a:t>Since</a:t>
            </a:r>
            <a:r>
              <a:rPr lang="it-IT" sz="1500" dirty="0" smtClean="0"/>
              <a:t> </a:t>
            </a:r>
            <a:r>
              <a:rPr lang="it-IT" sz="1500" dirty="0" err="1" smtClean="0"/>
              <a:t>that</a:t>
            </a:r>
            <a:r>
              <a:rPr lang="it-IT" sz="1500" dirty="0" smtClean="0"/>
              <a:t> </a:t>
            </a:r>
            <a:r>
              <a:rPr lang="it-IT" sz="1500" dirty="0" err="1" smtClean="0"/>
              <a:t>day</a:t>
            </a:r>
            <a:r>
              <a:rPr lang="it-IT" sz="1500" dirty="0" smtClean="0"/>
              <a:t>, </a:t>
            </a:r>
            <a:r>
              <a:rPr lang="it-IT" sz="1500" dirty="0" err="1" smtClean="0"/>
              <a:t>however</a:t>
            </a:r>
            <a:r>
              <a:rPr lang="it-IT" sz="1500" dirty="0" smtClean="0"/>
              <a:t>, </a:t>
            </a:r>
            <a:r>
              <a:rPr lang="it-IT" sz="1500" dirty="0" err="1" smtClean="0"/>
              <a:t>all</a:t>
            </a:r>
            <a:r>
              <a:rPr lang="it-IT" sz="1500" dirty="0" smtClean="0"/>
              <a:t> the </a:t>
            </a:r>
            <a:r>
              <a:rPr lang="it-IT" sz="1500" dirty="0" err="1" smtClean="0"/>
              <a:t>blackbirds</a:t>
            </a:r>
            <a:r>
              <a:rPr lang="it-IT" sz="1500" dirty="0" smtClean="0"/>
              <a:t> are </a:t>
            </a:r>
            <a:r>
              <a:rPr lang="it-IT" sz="1500" dirty="0" err="1" smtClean="0"/>
              <a:t>born</a:t>
            </a:r>
            <a:r>
              <a:rPr lang="it-IT" sz="1500" dirty="0" smtClean="0"/>
              <a:t> </a:t>
            </a:r>
            <a:r>
              <a:rPr lang="it-IT" sz="1500" dirty="0" err="1" smtClean="0"/>
              <a:t>with</a:t>
            </a:r>
            <a:r>
              <a:rPr lang="it-IT" sz="1500" dirty="0" smtClean="0"/>
              <a:t> </a:t>
            </a:r>
            <a:r>
              <a:rPr lang="it-IT" sz="1500" dirty="0" err="1" smtClean="0"/>
              <a:t>black</a:t>
            </a:r>
            <a:r>
              <a:rPr lang="it-IT" sz="1500" dirty="0" smtClean="0"/>
              <a:t> </a:t>
            </a:r>
            <a:r>
              <a:rPr lang="it-IT" sz="1500" dirty="0" err="1" smtClean="0"/>
              <a:t>feathers</a:t>
            </a:r>
            <a:r>
              <a:rPr lang="it-IT" sz="1500" dirty="0" smtClean="0"/>
              <a:t> and, </a:t>
            </a:r>
            <a:r>
              <a:rPr lang="it-IT" sz="1500" dirty="0" err="1" smtClean="0"/>
              <a:t>to</a:t>
            </a:r>
            <a:r>
              <a:rPr lang="it-IT" sz="1500" dirty="0" smtClean="0"/>
              <a:t> </a:t>
            </a:r>
            <a:r>
              <a:rPr lang="it-IT" sz="1500" dirty="0" err="1" smtClean="0"/>
              <a:t>remind</a:t>
            </a:r>
            <a:r>
              <a:rPr lang="it-IT" sz="1500" dirty="0" smtClean="0"/>
              <a:t> the family </a:t>
            </a:r>
            <a:r>
              <a:rPr lang="it-IT" sz="1500" dirty="0" err="1" smtClean="0"/>
              <a:t>of</a:t>
            </a:r>
            <a:r>
              <a:rPr lang="it-IT" sz="1500" dirty="0" smtClean="0"/>
              <a:t> </a:t>
            </a:r>
            <a:r>
              <a:rPr lang="it-IT" sz="1500" dirty="0" err="1" smtClean="0"/>
              <a:t>whitebirds</a:t>
            </a:r>
            <a:r>
              <a:rPr lang="it-IT" sz="1500" dirty="0" smtClean="0"/>
              <a:t> </a:t>
            </a:r>
            <a:r>
              <a:rPr lang="it-IT" sz="1500" dirty="0" err="1" smtClean="0"/>
              <a:t>that</a:t>
            </a:r>
            <a:r>
              <a:rPr lang="it-IT" sz="1500" dirty="0" smtClean="0"/>
              <a:t> </a:t>
            </a:r>
            <a:r>
              <a:rPr lang="it-IT" sz="1500" dirty="0" err="1" smtClean="0"/>
              <a:t>have</a:t>
            </a:r>
            <a:r>
              <a:rPr lang="it-IT" sz="1500" dirty="0" smtClean="0"/>
              <a:t> </a:t>
            </a:r>
            <a:r>
              <a:rPr lang="it-IT" sz="1500" dirty="0" err="1" smtClean="0"/>
              <a:t>become</a:t>
            </a:r>
            <a:r>
              <a:rPr lang="it-IT" sz="1500" dirty="0" smtClean="0"/>
              <a:t> </a:t>
            </a:r>
            <a:r>
              <a:rPr lang="it-IT" sz="1500" dirty="0" err="1" smtClean="0"/>
              <a:t>black</a:t>
            </a:r>
            <a:r>
              <a:rPr lang="it-IT" sz="1500" dirty="0" smtClean="0"/>
              <a:t>, the last </a:t>
            </a:r>
            <a:r>
              <a:rPr lang="it-IT" sz="1500" dirty="0" err="1" smtClean="0"/>
              <a:t>three</a:t>
            </a:r>
            <a:r>
              <a:rPr lang="it-IT" sz="1500" dirty="0" smtClean="0"/>
              <a:t> </a:t>
            </a:r>
            <a:r>
              <a:rPr lang="it-IT" sz="1500" dirty="0" err="1" smtClean="0"/>
              <a:t>days</a:t>
            </a:r>
            <a:r>
              <a:rPr lang="it-IT" sz="1500" dirty="0" smtClean="0"/>
              <a:t> </a:t>
            </a:r>
            <a:r>
              <a:rPr lang="it-IT" sz="1500" dirty="0" err="1" smtClean="0"/>
              <a:t>of</a:t>
            </a:r>
            <a:r>
              <a:rPr lang="it-IT" sz="1500" dirty="0" smtClean="0"/>
              <a:t> </a:t>
            </a:r>
            <a:r>
              <a:rPr lang="it-IT" sz="1500" dirty="0" err="1" smtClean="0"/>
              <a:t>January</a:t>
            </a:r>
            <a:r>
              <a:rPr lang="it-IT" sz="1500" dirty="0" smtClean="0"/>
              <a:t> are </a:t>
            </a:r>
            <a:r>
              <a:rPr lang="it-IT" sz="1500" dirty="0" err="1" smtClean="0"/>
              <a:t>called</a:t>
            </a:r>
            <a:r>
              <a:rPr lang="it-IT" sz="1500" dirty="0" smtClean="0"/>
              <a:t> "The Three </a:t>
            </a:r>
            <a:r>
              <a:rPr lang="it-IT" sz="1500" dirty="0" err="1" smtClean="0"/>
              <a:t>Days</a:t>
            </a:r>
            <a:r>
              <a:rPr lang="it-IT" sz="1500" dirty="0" smtClean="0"/>
              <a:t> </a:t>
            </a:r>
            <a:r>
              <a:rPr lang="it-IT" sz="1500" dirty="0" err="1" smtClean="0"/>
              <a:t>of</a:t>
            </a:r>
            <a:r>
              <a:rPr lang="it-IT" sz="1500" dirty="0" smtClean="0"/>
              <a:t> Merla".</a:t>
            </a:r>
            <a:endParaRPr lang="it-IT" sz="1500" dirty="0"/>
          </a:p>
        </p:txBody>
      </p:sp>
    </p:spTree>
  </p:cSld>
  <p:clrMapOvr>
    <a:masterClrMapping/>
  </p:clrMapOvr>
  <p:transition spd="slow" advClick="0" advTm="15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835696" y="1052736"/>
            <a:ext cx="5184575" cy="1569660"/>
          </a:xfrm>
          <a:prstGeom prst="rect">
            <a:avLst/>
          </a:prstGeom>
          <a:noFill/>
          <a:effectLst>
            <a:glow rad="228600">
              <a:schemeClr val="accent1">
                <a:satMod val="175000"/>
                <a:alpha val="40000"/>
              </a:schemeClr>
            </a:glow>
          </a:effectLst>
          <a:scene3d>
            <a:camera prst="orthographicFront"/>
            <a:lightRig rig="flat" dir="tl">
              <a:rot lat="0" lon="0" rev="6600000"/>
            </a:lightRig>
          </a:scene3d>
          <a:sp3d>
            <a:bevelT/>
          </a:sp3d>
        </p:spPr>
        <p:txBody>
          <a:bodyPr wrap="square" lIns="91440" tIns="45720" rIns="91440" bIns="45720">
            <a:spAutoFit/>
            <a:sp3d extrusionH="25400" contourW="8890">
              <a:bevelT w="38100" h="31750"/>
              <a:contourClr>
                <a:schemeClr val="accent2">
                  <a:shade val="75000"/>
                </a:schemeClr>
              </a:contourClr>
            </a:sp3d>
          </a:bodyPr>
          <a:lstStyle/>
          <a:p>
            <a:pPr algn="ctr"/>
            <a:r>
              <a:rPr lang="it-IT"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END</a:t>
            </a:r>
            <a:endParaRPr lang="it-IT"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advClick="0" advTm="15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5"/>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1" nodeType="clickEffect">
                                  <p:stCondLst>
                                    <p:cond delay="0"/>
                                  </p:stCondLst>
                                  <p:childTnLst>
                                    <p:animRot by="21600000">
                                      <p:cBhvr>
                                        <p:cTn id="10" dur="2000" fill="hold"/>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2" nodeType="clickEffect">
                                  <p:stCondLst>
                                    <p:cond delay="0"/>
                                  </p:stCondLst>
                                  <p:childTnLst>
                                    <p:animScale>
                                      <p:cBhvr>
                                        <p:cTn id="14"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isultati immagini per inverno disegno fatto da bambin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6" name="Picture 2" descr="http://www.rosalbacorallo.it/merlo.pn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1331640" y="1052736"/>
            <a:ext cx="1080120" cy="1012081"/>
          </a:xfrm>
          <a:prstGeom prst="rect">
            <a:avLst/>
          </a:prstGeom>
          <a:noFill/>
        </p:spPr>
      </p:pic>
      <p:sp>
        <p:nvSpPr>
          <p:cNvPr id="5" name="Rettangolo 4"/>
          <p:cNvSpPr/>
          <p:nvPr/>
        </p:nvSpPr>
        <p:spPr>
          <a:xfrm>
            <a:off x="683568" y="116632"/>
            <a:ext cx="7488832" cy="1754326"/>
          </a:xfrm>
          <a:prstGeom prst="rect">
            <a:avLst/>
          </a:prstGeom>
          <a:noFill/>
          <a:scene3d>
            <a:camera prst="orthographicFront"/>
            <a:lightRig rig="glow" dir="tl">
              <a:rot lat="0" lon="0" rev="5400000"/>
            </a:lightRig>
          </a:scene3d>
          <a:sp3d>
            <a:bevelT w="165100" prst="coolSlant"/>
          </a:sp3d>
        </p:spPr>
        <p:txBody>
          <a:bodyPr wrap="square" lIns="91440" tIns="45720" rIns="91440" bIns="45720">
            <a:spAutoFit/>
            <a:sp3d contourW="12700">
              <a:bevelT w="25400" h="25400"/>
              <a:contourClr>
                <a:schemeClr val="accent6">
                  <a:shade val="73000"/>
                </a:schemeClr>
              </a:contourClr>
            </a:sp3d>
          </a:bodyPr>
          <a:lstStyle/>
          <a:p>
            <a:pPr algn="ctr"/>
            <a:r>
              <a:rPr lang="it-IT" sz="5400" b="1"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rPr>
              <a:t>THE LEGEND OF THE “MERLA” </a:t>
            </a:r>
            <a:endParaRPr lang="it-IT" sz="54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Tree>
    <p:extLst>
      <p:ext uri="{BB962C8B-B14F-4D97-AF65-F5344CB8AC3E}">
        <p14:creationId xmlns="" xmlns:p14="http://schemas.microsoft.com/office/powerpoint/2010/main" val="1942345071"/>
      </p:ext>
    </p:extLst>
  </p:cSld>
  <p:clrMapOvr>
    <a:masterClrMapping/>
  </p:clrMapOvr>
  <p:transition spd="slow" advClick="0" advTm="15000">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CCI21102017_00000.jpg"/>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2" name="Titolo 1"/>
          <p:cNvSpPr>
            <a:spLocks noGrp="1"/>
          </p:cNvSpPr>
          <p:nvPr>
            <p:ph type="title"/>
          </p:nvPr>
        </p:nvSpPr>
        <p:spPr>
          <a:xfrm>
            <a:off x="457200" y="274638"/>
            <a:ext cx="8229600" cy="706090"/>
          </a:xfrm>
        </p:spPr>
        <p:txBody>
          <a:bodyPr>
            <a:normAutofit/>
          </a:bodyPr>
          <a:lstStyle/>
          <a:p>
            <a:pPr algn="l"/>
            <a:r>
              <a:rPr lang="it-IT" sz="1500" dirty="0"/>
              <a:t>Era la fine del mese di gennaio e faceva un gran freddo, </a:t>
            </a:r>
            <a:r>
              <a:rPr lang="it-IT" sz="1500" dirty="0" err="1"/>
              <a:t>freddo</a:t>
            </a:r>
            <a:r>
              <a:rPr lang="it-IT" sz="1500" dirty="0"/>
              <a:t> come non si era mai sentito prima</a:t>
            </a:r>
            <a:r>
              <a:rPr lang="it-IT" sz="1500" dirty="0" smtClean="0"/>
              <a:t>...La </a:t>
            </a:r>
            <a:r>
              <a:rPr lang="it-IT" sz="1500" dirty="0"/>
              <a:t>neve scendeva dal cielo e copriva tutta la città, le strade, i giardini.</a:t>
            </a:r>
          </a:p>
        </p:txBody>
      </p:sp>
      <p:sp>
        <p:nvSpPr>
          <p:cNvPr id="3" name="Segnaposto contenuto 2"/>
          <p:cNvSpPr>
            <a:spLocks noGrp="1"/>
          </p:cNvSpPr>
          <p:nvPr>
            <p:ph idx="1"/>
          </p:nvPr>
        </p:nvSpPr>
        <p:spPr>
          <a:xfrm>
            <a:off x="457200" y="5373217"/>
            <a:ext cx="8229600" cy="648072"/>
          </a:xfrm>
        </p:spPr>
        <p:txBody>
          <a:bodyPr>
            <a:normAutofit fontScale="47500" lnSpcReduction="20000"/>
          </a:bodyPr>
          <a:lstStyle/>
          <a:p>
            <a:pPr marL="0" indent="0">
              <a:buNone/>
            </a:pPr>
            <a:r>
              <a:rPr lang="en-US" dirty="0" smtClean="0"/>
              <a:t>It was the end of the month of January and it was cool, cold as it had never </a:t>
            </a:r>
            <a:r>
              <a:rPr lang="pl-PL" dirty="0" err="1" smtClean="0"/>
              <a:t>been</a:t>
            </a:r>
            <a:r>
              <a:rPr lang="en-US" dirty="0" smtClean="0"/>
              <a:t> before. The snow descended from the sky and covered the whole city, the streets, the gardens.</a:t>
            </a:r>
            <a:endParaRPr lang="it-IT" dirty="0"/>
          </a:p>
        </p:txBody>
      </p:sp>
    </p:spTree>
  </p:cSld>
  <p:clrMapOvr>
    <a:masterClrMapping/>
  </p:clrMapOvr>
  <p:transition spd="slow" advClick="0" advTm="15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CCI21102017_00001.jpg"/>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2" name="Titolo 1"/>
          <p:cNvSpPr>
            <a:spLocks noGrp="1"/>
          </p:cNvSpPr>
          <p:nvPr>
            <p:ph type="title"/>
          </p:nvPr>
        </p:nvSpPr>
        <p:spPr>
          <a:xfrm>
            <a:off x="457200" y="274638"/>
            <a:ext cx="8229600" cy="634082"/>
          </a:xfrm>
        </p:spPr>
        <p:txBody>
          <a:bodyPr>
            <a:normAutofit fontScale="90000"/>
          </a:bodyPr>
          <a:lstStyle/>
          <a:p>
            <a:pPr algn="l"/>
            <a:r>
              <a:rPr lang="it-IT" sz="1500" dirty="0" smtClean="0"/>
              <a:t>Sopra il tetto di </a:t>
            </a:r>
            <a:r>
              <a:rPr lang="it-IT" sz="1500" dirty="0"/>
              <a:t>un palazzo c'era il nido di una famigliola di merli, che a quel tempo avevano le piume bianche come la neve</a:t>
            </a:r>
            <a:r>
              <a:rPr lang="it-IT" sz="1500" dirty="0" smtClean="0"/>
              <a:t>.</a:t>
            </a:r>
            <a:br>
              <a:rPr lang="it-IT" sz="1500" dirty="0" smtClean="0"/>
            </a:br>
            <a:endParaRPr lang="it-IT" sz="1500" dirty="0"/>
          </a:p>
        </p:txBody>
      </p:sp>
      <p:sp>
        <p:nvSpPr>
          <p:cNvPr id="3" name="Segnaposto contenuto 2"/>
          <p:cNvSpPr>
            <a:spLocks noGrp="1"/>
          </p:cNvSpPr>
          <p:nvPr>
            <p:ph idx="1"/>
          </p:nvPr>
        </p:nvSpPr>
        <p:spPr>
          <a:xfrm>
            <a:off x="457200" y="5517232"/>
            <a:ext cx="8229600" cy="608931"/>
          </a:xfrm>
        </p:spPr>
        <p:txBody>
          <a:bodyPr>
            <a:normAutofit/>
          </a:bodyPr>
          <a:lstStyle/>
          <a:p>
            <a:pPr marL="0" indent="0">
              <a:buNone/>
            </a:pPr>
            <a:r>
              <a:rPr lang="en-US" sz="1500" dirty="0" smtClean="0"/>
              <a:t>On the roof of a palace there was the nest of a family of birds, which at that time had white feathers like snow. </a:t>
            </a:r>
            <a:endParaRPr lang="it-IT" sz="1500" dirty="0"/>
          </a:p>
        </p:txBody>
      </p:sp>
    </p:spTree>
  </p:cSld>
  <p:clrMapOvr>
    <a:masterClrMapping/>
  </p:clrMapOvr>
  <p:transition spd="slow" advClick="0" advTm="15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3.jpg"/>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17024" y="0"/>
            <a:ext cx="9147537"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olo 1"/>
          <p:cNvSpPr>
            <a:spLocks noGrp="1"/>
          </p:cNvSpPr>
          <p:nvPr>
            <p:ph type="title"/>
          </p:nvPr>
        </p:nvSpPr>
        <p:spPr>
          <a:xfrm>
            <a:off x="475992" y="332656"/>
            <a:ext cx="8229600" cy="634082"/>
          </a:xfrm>
          <a:gradFill>
            <a:gsLst>
              <a:gs pos="0">
                <a:schemeClr val="accent1">
                  <a:tint val="66000"/>
                  <a:satMod val="160000"/>
                  <a:alpha val="0"/>
                  <a:lumMod val="29000"/>
                </a:schemeClr>
              </a:gs>
              <a:gs pos="9000">
                <a:schemeClr val="accent5">
                  <a:lumMod val="20000"/>
                  <a:lumOff val="80000"/>
                  <a:alpha val="0"/>
                </a:schemeClr>
              </a:gs>
              <a:gs pos="100000">
                <a:schemeClr val="accent1">
                  <a:tint val="23500"/>
                  <a:satMod val="160000"/>
                </a:schemeClr>
              </a:gs>
            </a:gsLst>
            <a:lin ang="5400000" scaled="0"/>
          </a:gradFill>
        </p:spPr>
        <p:txBody>
          <a:bodyPr>
            <a:normAutofit fontScale="90000"/>
          </a:bodyPr>
          <a:lstStyle/>
          <a:p>
            <a:pPr algn="l"/>
            <a:r>
              <a:rPr lang="it-IT" sz="1400" dirty="0" smtClean="0"/>
              <a:t/>
            </a:r>
            <a:br>
              <a:rPr lang="it-IT" sz="1400" dirty="0" smtClean="0"/>
            </a:br>
            <a:r>
              <a:rPr lang="it-IT" sz="1400" dirty="0" smtClean="0"/>
              <a:t/>
            </a:r>
            <a:br>
              <a:rPr lang="it-IT" sz="1400" dirty="0" smtClean="0"/>
            </a:br>
            <a:r>
              <a:rPr lang="it-IT" sz="1400" dirty="0" smtClean="0"/>
              <a:t/>
            </a:r>
            <a:br>
              <a:rPr lang="it-IT" sz="1400" dirty="0" smtClean="0"/>
            </a:br>
            <a:r>
              <a:rPr lang="it-IT" sz="1700" dirty="0" smtClean="0"/>
              <a:t>La famigliola soffriva il freddo e non trovare briciole di pane per mangiare, perché le poche briciole che cadevano in terra dalle tavole degli uomini venivano subito ricoperte dalla neve che scendeva dal cielo.</a:t>
            </a:r>
            <a:r>
              <a:rPr lang="it-IT" sz="1200" dirty="0" smtClean="0"/>
              <a:t/>
            </a:r>
            <a:br>
              <a:rPr lang="it-IT" sz="1200" dirty="0" smtClean="0"/>
            </a:br>
            <a:r>
              <a:rPr lang="it-IT" sz="1400" dirty="0" smtClean="0"/>
              <a:t/>
            </a:r>
            <a:br>
              <a:rPr lang="it-IT" sz="1400" dirty="0" smtClean="0"/>
            </a:br>
            <a:r>
              <a:rPr lang="it-IT" sz="1500" dirty="0" smtClean="0"/>
              <a:t/>
            </a:r>
            <a:br>
              <a:rPr lang="it-IT" sz="1500" dirty="0" smtClean="0"/>
            </a:br>
            <a:endParaRPr lang="it-IT" sz="1500" dirty="0"/>
          </a:p>
        </p:txBody>
      </p:sp>
      <p:sp>
        <p:nvSpPr>
          <p:cNvPr id="5" name="Titolo 1"/>
          <p:cNvSpPr txBox="1">
            <a:spLocks/>
          </p:cNvSpPr>
          <p:nvPr/>
        </p:nvSpPr>
        <p:spPr>
          <a:xfrm>
            <a:off x="547936" y="6208303"/>
            <a:ext cx="8229600" cy="634082"/>
          </a:xfrm>
          <a:prstGeom prst="rect">
            <a:avLst/>
          </a:prstGeom>
          <a:gradFill>
            <a:gsLst>
              <a:gs pos="0">
                <a:schemeClr val="accent1">
                  <a:tint val="66000"/>
                  <a:satMod val="160000"/>
                  <a:alpha val="0"/>
                </a:schemeClr>
              </a:gs>
              <a:gs pos="6000">
                <a:schemeClr val="accent5">
                  <a:lumMod val="20000"/>
                  <a:lumOff val="80000"/>
                  <a:alpha val="55000"/>
                </a:schemeClr>
              </a:gs>
              <a:gs pos="100000">
                <a:schemeClr val="accent1">
                  <a:tint val="23500"/>
                  <a:satMod val="160000"/>
                </a:schemeClr>
              </a:gs>
            </a:gsLst>
            <a:lin ang="5400000" scaled="0"/>
          </a:gradFill>
        </p:spPr>
        <p:txBody>
          <a:bodyPr vert="horz" lIns="91440" tIns="45720" rIns="91440" bIns="45720" rtlCol="0" anchor="ctr">
            <a:noAutofit/>
          </a:bodyPr>
          <a:lstStyle/>
          <a:p>
            <a:pPr>
              <a:spcBef>
                <a:spcPct val="0"/>
              </a:spcBef>
            </a:pPr>
            <a:r>
              <a:rPr kumimoji="0" lang="it-IT" sz="1500" b="0" i="0" u="none" strike="noStrike" kern="1200" cap="none" spc="0" normalizeH="0" baseline="0" noProof="0" dirty="0" smtClean="0">
                <a:ln>
                  <a:noFill/>
                </a:ln>
                <a:solidFill>
                  <a:schemeClr val="tx1"/>
                </a:solidFill>
                <a:effectLst/>
                <a:uLnTx/>
                <a:uFillTx/>
                <a:latin typeface="+mj-lt"/>
                <a:ea typeface="+mj-ea"/>
                <a:cs typeface="+mj-cs"/>
              </a:rPr>
              <a:t/>
            </a:r>
            <a:br>
              <a:rPr kumimoji="0" lang="it-IT" sz="1500" b="0" i="0" u="none" strike="noStrike" kern="1200" cap="none" spc="0" normalizeH="0" baseline="0" noProof="0" dirty="0" smtClean="0">
                <a:ln>
                  <a:noFill/>
                </a:ln>
                <a:solidFill>
                  <a:schemeClr val="tx1"/>
                </a:solidFill>
                <a:effectLst/>
                <a:uLnTx/>
                <a:uFillTx/>
                <a:latin typeface="+mj-lt"/>
                <a:ea typeface="+mj-ea"/>
                <a:cs typeface="+mj-cs"/>
              </a:rPr>
            </a:br>
            <a:r>
              <a:rPr kumimoji="0" lang="it-IT" sz="1500" b="0" i="0" u="none" strike="noStrike" kern="1200" cap="none" spc="0" normalizeH="0" baseline="0" noProof="0" dirty="0" smtClean="0">
                <a:ln>
                  <a:noFill/>
                </a:ln>
                <a:solidFill>
                  <a:schemeClr val="tx1"/>
                </a:solidFill>
                <a:effectLst/>
                <a:uLnTx/>
                <a:uFillTx/>
                <a:latin typeface="+mj-lt"/>
                <a:ea typeface="+mj-ea"/>
                <a:cs typeface="+mj-cs"/>
              </a:rPr>
              <a:t/>
            </a:r>
            <a:br>
              <a:rPr kumimoji="0" lang="it-IT" sz="1500" b="0" i="0" u="none" strike="noStrike" kern="1200" cap="none" spc="0" normalizeH="0" baseline="0" noProof="0" dirty="0" smtClean="0">
                <a:ln>
                  <a:noFill/>
                </a:ln>
                <a:solidFill>
                  <a:schemeClr val="tx1"/>
                </a:solidFill>
                <a:effectLst/>
                <a:uLnTx/>
                <a:uFillTx/>
                <a:latin typeface="+mj-lt"/>
                <a:ea typeface="+mj-ea"/>
                <a:cs typeface="+mj-cs"/>
              </a:rPr>
            </a:br>
            <a:r>
              <a:rPr kumimoji="0" lang="it-IT" sz="1500" b="0" i="0" u="none" strike="noStrike" kern="1200" cap="none" spc="0" normalizeH="0" baseline="0" noProof="0" dirty="0" smtClean="0">
                <a:ln>
                  <a:noFill/>
                </a:ln>
                <a:solidFill>
                  <a:schemeClr val="tx1"/>
                </a:solidFill>
                <a:effectLst/>
                <a:uLnTx/>
                <a:uFillTx/>
                <a:latin typeface="+mj-lt"/>
                <a:ea typeface="+mj-ea"/>
                <a:cs typeface="+mj-cs"/>
              </a:rPr>
              <a:t/>
            </a:r>
            <a:br>
              <a:rPr kumimoji="0" lang="it-IT" sz="1500" b="0" i="0" u="none" strike="noStrike" kern="1200" cap="none" spc="0" normalizeH="0" baseline="0" noProof="0" dirty="0" smtClean="0">
                <a:ln>
                  <a:noFill/>
                </a:ln>
                <a:solidFill>
                  <a:schemeClr val="tx1"/>
                </a:solidFill>
                <a:effectLst/>
                <a:uLnTx/>
                <a:uFillTx/>
                <a:latin typeface="+mj-lt"/>
                <a:ea typeface="+mj-ea"/>
                <a:cs typeface="+mj-cs"/>
              </a:rPr>
            </a:br>
            <a:r>
              <a:rPr lang="it-IT" sz="1500" dirty="0" smtClean="0"/>
              <a:t>The family suffered </a:t>
            </a:r>
            <a:r>
              <a:rPr lang="pl-PL" sz="1500" dirty="0" smtClean="0"/>
              <a:t>from </a:t>
            </a:r>
            <a:r>
              <a:rPr lang="it-IT" sz="1500" dirty="0" smtClean="0"/>
              <a:t>the cold and did not find bread crumbs to eat because the few crumbs that fell on the ground from the boards of men were immediately covered with snow coming down from the sky.</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1500" b="0" i="0" u="none" strike="noStrike" kern="1200" cap="none" spc="0" normalizeH="0" baseline="0" noProof="0" dirty="0" smtClean="0">
                <a:ln>
                  <a:noFill/>
                </a:ln>
                <a:solidFill>
                  <a:schemeClr val="tx1"/>
                </a:solidFill>
                <a:effectLst/>
                <a:uLnTx/>
                <a:uFillTx/>
                <a:latin typeface="+mj-lt"/>
                <a:ea typeface="+mj-ea"/>
                <a:cs typeface="+mj-cs"/>
              </a:rPr>
              <a:t/>
            </a:r>
            <a:br>
              <a:rPr kumimoji="0" lang="it-IT" sz="1500" b="0" i="0" u="none" strike="noStrike" kern="1200" cap="none" spc="0" normalizeH="0" baseline="0" noProof="0" dirty="0" smtClean="0">
                <a:ln>
                  <a:noFill/>
                </a:ln>
                <a:solidFill>
                  <a:schemeClr val="tx1"/>
                </a:solidFill>
                <a:effectLst/>
                <a:uLnTx/>
                <a:uFillTx/>
                <a:latin typeface="+mj-lt"/>
                <a:ea typeface="+mj-ea"/>
                <a:cs typeface="+mj-cs"/>
              </a:rPr>
            </a:br>
            <a:r>
              <a:rPr kumimoji="0" lang="it-IT" sz="1500" b="0" i="0" u="none" strike="noStrike" kern="1200" cap="none" spc="0" normalizeH="0" baseline="0" noProof="0" dirty="0" smtClean="0">
                <a:ln>
                  <a:noFill/>
                </a:ln>
                <a:solidFill>
                  <a:schemeClr val="tx1"/>
                </a:solidFill>
                <a:effectLst/>
                <a:uLnTx/>
                <a:uFillTx/>
                <a:latin typeface="+mj-lt"/>
                <a:ea typeface="+mj-ea"/>
                <a:cs typeface="+mj-cs"/>
              </a:rPr>
              <a:t/>
            </a:r>
            <a:br>
              <a:rPr kumimoji="0" lang="it-IT" sz="1500" b="0" i="0" u="none" strike="noStrike" kern="1200" cap="none" spc="0" normalizeH="0" baseline="0" noProof="0" dirty="0" smtClean="0">
                <a:ln>
                  <a:noFill/>
                </a:ln>
                <a:solidFill>
                  <a:schemeClr val="tx1"/>
                </a:solidFill>
                <a:effectLst/>
                <a:uLnTx/>
                <a:uFillTx/>
                <a:latin typeface="+mj-lt"/>
                <a:ea typeface="+mj-ea"/>
                <a:cs typeface="+mj-cs"/>
              </a:rPr>
            </a:br>
            <a:r>
              <a:rPr kumimoji="0" lang="it-IT" sz="1500" b="0" i="0" u="none" strike="noStrike" kern="1200" cap="none" spc="0" normalizeH="0" baseline="0" noProof="0" dirty="0" smtClean="0">
                <a:ln>
                  <a:noFill/>
                </a:ln>
                <a:solidFill>
                  <a:schemeClr val="tx1"/>
                </a:solidFill>
                <a:effectLst/>
                <a:uLnTx/>
                <a:uFillTx/>
                <a:latin typeface="+mj-lt"/>
                <a:ea typeface="+mj-ea"/>
                <a:cs typeface="+mj-cs"/>
              </a:rPr>
              <a:t/>
            </a:r>
            <a:br>
              <a:rPr kumimoji="0" lang="it-IT" sz="1500" b="0" i="0" u="none" strike="noStrike" kern="1200" cap="none" spc="0" normalizeH="0" baseline="0" noProof="0" dirty="0" smtClean="0">
                <a:ln>
                  <a:noFill/>
                </a:ln>
                <a:solidFill>
                  <a:schemeClr val="tx1"/>
                </a:solidFill>
                <a:effectLst/>
                <a:uLnTx/>
                <a:uFillTx/>
                <a:latin typeface="+mj-lt"/>
                <a:ea typeface="+mj-ea"/>
                <a:cs typeface="+mj-cs"/>
              </a:rPr>
            </a:br>
            <a:endParaRPr kumimoji="0" lang="it-IT" sz="15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slow" advClick="0" advTm="15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4.jpg"/>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0" y="-1"/>
            <a:ext cx="9144000"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itolo 1"/>
          <p:cNvSpPr>
            <a:spLocks noGrp="1"/>
          </p:cNvSpPr>
          <p:nvPr>
            <p:ph type="title"/>
          </p:nvPr>
        </p:nvSpPr>
        <p:spPr>
          <a:xfrm>
            <a:off x="395536" y="404664"/>
            <a:ext cx="8229600" cy="634082"/>
          </a:xfrm>
        </p:spPr>
        <p:txBody>
          <a:bodyPr>
            <a:noAutofit/>
          </a:bodyPr>
          <a:lstStyle/>
          <a:p>
            <a:pPr algn="l"/>
            <a:r>
              <a:rPr lang="it-IT" sz="1500" dirty="0" smtClean="0"/>
              <a:t/>
            </a:r>
            <a:br>
              <a:rPr lang="it-IT" sz="1500" dirty="0" smtClean="0"/>
            </a:br>
            <a:r>
              <a:rPr lang="it-IT" sz="1500" dirty="0" smtClean="0"/>
              <a:t/>
            </a:r>
            <a:br>
              <a:rPr lang="it-IT" sz="1500" dirty="0" smtClean="0"/>
            </a:br>
            <a:r>
              <a:rPr lang="it-IT" sz="1500" dirty="0" smtClean="0"/>
              <a:t/>
            </a:r>
            <a:br>
              <a:rPr lang="it-IT" sz="1500" dirty="0" smtClean="0"/>
            </a:br>
            <a:r>
              <a:rPr lang="it-IT" sz="1500" dirty="0" smtClean="0"/>
              <a:t>Dopo qualche giorno il papà merlo prese una decisione e disse alla moglie: “Qui non si trova nulla da mangiare, se continua così moriremo tutti di fame e di freddo.</a:t>
            </a:r>
            <a:br>
              <a:rPr lang="it-IT" sz="1500" dirty="0" smtClean="0"/>
            </a:br>
            <a:r>
              <a:rPr lang="it-IT" sz="1500" dirty="0" smtClean="0"/>
              <a:t/>
            </a:r>
            <a:br>
              <a:rPr lang="it-IT" sz="1500" dirty="0" smtClean="0"/>
            </a:br>
            <a:r>
              <a:rPr lang="it-IT" sz="1500" dirty="0" smtClean="0"/>
              <a:t/>
            </a:r>
            <a:br>
              <a:rPr lang="it-IT" sz="1500" dirty="0" smtClean="0"/>
            </a:br>
            <a:endParaRPr lang="it-IT" sz="1500" dirty="0"/>
          </a:p>
        </p:txBody>
      </p:sp>
      <p:sp>
        <p:nvSpPr>
          <p:cNvPr id="7" name="Titolo 1"/>
          <p:cNvSpPr txBox="1">
            <a:spLocks/>
          </p:cNvSpPr>
          <p:nvPr/>
        </p:nvSpPr>
        <p:spPr>
          <a:xfrm>
            <a:off x="457200" y="5877272"/>
            <a:ext cx="8229600" cy="634082"/>
          </a:xfrm>
          <a:prstGeom prst="rect">
            <a:avLst/>
          </a:prstGeom>
        </p:spPr>
        <p:txBody>
          <a:bodyPr vert="horz" lIns="91440" tIns="45720" rIns="91440" bIns="45720" rtlCol="0" anchor="ctr">
            <a:noAutofit/>
          </a:bodyPr>
          <a:lstStyle/>
          <a:p>
            <a:pPr lvl="0">
              <a:spcBef>
                <a:spcPct val="0"/>
              </a:spcBef>
            </a:pPr>
            <a:r>
              <a:rPr kumimoji="0" lang="it-IT" sz="1500" b="0" i="0" u="none" strike="noStrike" kern="1200" cap="none" spc="0" normalizeH="0" baseline="0" noProof="0" dirty="0" smtClean="0">
                <a:ln>
                  <a:noFill/>
                </a:ln>
                <a:solidFill>
                  <a:schemeClr val="tx1"/>
                </a:solidFill>
                <a:effectLst/>
                <a:uLnTx/>
                <a:uFillTx/>
                <a:latin typeface="+mj-lt"/>
                <a:ea typeface="+mj-ea"/>
                <a:cs typeface="+mj-cs"/>
              </a:rPr>
              <a:t/>
            </a:r>
            <a:br>
              <a:rPr kumimoji="0" lang="it-IT" sz="1500" b="0" i="0" u="none" strike="noStrike" kern="1200" cap="none" spc="0" normalizeH="0" baseline="0" noProof="0" dirty="0" smtClean="0">
                <a:ln>
                  <a:noFill/>
                </a:ln>
                <a:solidFill>
                  <a:schemeClr val="tx1"/>
                </a:solidFill>
                <a:effectLst/>
                <a:uLnTx/>
                <a:uFillTx/>
                <a:latin typeface="+mj-lt"/>
                <a:ea typeface="+mj-ea"/>
                <a:cs typeface="+mj-cs"/>
              </a:rPr>
            </a:br>
            <a:r>
              <a:rPr kumimoji="0" lang="it-IT" sz="1500" b="0" i="0" u="none" strike="noStrike" kern="1200" cap="none" spc="0" normalizeH="0" baseline="0" noProof="0" dirty="0" smtClean="0">
                <a:ln>
                  <a:noFill/>
                </a:ln>
                <a:solidFill>
                  <a:schemeClr val="tx1"/>
                </a:solidFill>
                <a:effectLst/>
                <a:uLnTx/>
                <a:uFillTx/>
                <a:latin typeface="+mj-lt"/>
                <a:ea typeface="+mj-ea"/>
                <a:cs typeface="+mj-cs"/>
              </a:rPr>
              <a:t/>
            </a:r>
            <a:br>
              <a:rPr kumimoji="0" lang="it-IT" sz="1500" b="0" i="0" u="none" strike="noStrike" kern="1200" cap="none" spc="0" normalizeH="0" baseline="0" noProof="0" dirty="0" smtClean="0">
                <a:ln>
                  <a:noFill/>
                </a:ln>
                <a:solidFill>
                  <a:schemeClr val="tx1"/>
                </a:solidFill>
                <a:effectLst/>
                <a:uLnTx/>
                <a:uFillTx/>
                <a:latin typeface="+mj-lt"/>
                <a:ea typeface="+mj-ea"/>
                <a:cs typeface="+mj-cs"/>
              </a:rPr>
            </a:br>
            <a:r>
              <a:rPr kumimoji="0" lang="it-IT" sz="1500" b="0" i="0" u="none" strike="noStrike" kern="1200" cap="none" spc="0" normalizeH="0" baseline="0" noProof="0" dirty="0" smtClean="0">
                <a:ln>
                  <a:noFill/>
                </a:ln>
                <a:solidFill>
                  <a:schemeClr val="tx1"/>
                </a:solidFill>
                <a:effectLst/>
                <a:uLnTx/>
                <a:uFillTx/>
                <a:latin typeface="+mj-lt"/>
                <a:ea typeface="+mj-ea"/>
                <a:cs typeface="+mj-cs"/>
              </a:rPr>
              <a:t/>
            </a:r>
            <a:br>
              <a:rPr kumimoji="0" lang="it-IT" sz="1500" b="0" i="0" u="none" strike="noStrike" kern="1200" cap="none" spc="0" normalizeH="0" baseline="0" noProof="0" dirty="0" smtClean="0">
                <a:ln>
                  <a:noFill/>
                </a:ln>
                <a:solidFill>
                  <a:schemeClr val="tx1"/>
                </a:solidFill>
                <a:effectLst/>
                <a:uLnTx/>
                <a:uFillTx/>
                <a:latin typeface="+mj-lt"/>
                <a:ea typeface="+mj-ea"/>
                <a:cs typeface="+mj-cs"/>
              </a:rPr>
            </a:br>
            <a:r>
              <a:rPr lang="it-IT" sz="1500" dirty="0" err="1" smtClean="0"/>
              <a:t>After</a:t>
            </a:r>
            <a:r>
              <a:rPr lang="it-IT" sz="1500" dirty="0" smtClean="0"/>
              <a:t> a </a:t>
            </a:r>
            <a:r>
              <a:rPr lang="it-IT" sz="1500" dirty="0" err="1" smtClean="0"/>
              <a:t>few</a:t>
            </a:r>
            <a:r>
              <a:rPr lang="it-IT" sz="1500" dirty="0" smtClean="0"/>
              <a:t> </a:t>
            </a:r>
            <a:r>
              <a:rPr lang="it-IT" sz="1500" dirty="0" err="1" smtClean="0"/>
              <a:t>days</a:t>
            </a:r>
            <a:r>
              <a:rPr lang="it-IT" sz="1500" dirty="0" smtClean="0"/>
              <a:t> </a:t>
            </a:r>
            <a:r>
              <a:rPr lang="it-IT" sz="1500" dirty="0" err="1" smtClean="0"/>
              <a:t>his</a:t>
            </a:r>
            <a:r>
              <a:rPr lang="it-IT" sz="1500" dirty="0" smtClean="0"/>
              <a:t> </a:t>
            </a:r>
            <a:r>
              <a:rPr lang="it-IT" sz="1500" dirty="0" err="1" smtClean="0"/>
              <a:t>dad</a:t>
            </a:r>
            <a:r>
              <a:rPr lang="it-IT" sz="1500" dirty="0" smtClean="0"/>
              <a:t> </a:t>
            </a:r>
            <a:r>
              <a:rPr lang="it-IT" sz="1500" dirty="0" err="1" smtClean="0"/>
              <a:t>made</a:t>
            </a:r>
            <a:r>
              <a:rPr lang="it-IT" sz="1500" dirty="0" smtClean="0"/>
              <a:t> a </a:t>
            </a:r>
            <a:r>
              <a:rPr lang="it-IT" sz="1500" dirty="0" err="1" smtClean="0"/>
              <a:t>decision</a:t>
            </a:r>
            <a:r>
              <a:rPr lang="it-IT" sz="1500" dirty="0" smtClean="0"/>
              <a:t> and </a:t>
            </a:r>
            <a:r>
              <a:rPr lang="it-IT" sz="1500" dirty="0" err="1" smtClean="0"/>
              <a:t>said</a:t>
            </a:r>
            <a:r>
              <a:rPr lang="it-IT" sz="1500" dirty="0" smtClean="0"/>
              <a:t> </a:t>
            </a:r>
            <a:r>
              <a:rPr lang="it-IT" sz="1500" dirty="0" err="1" smtClean="0"/>
              <a:t>to</a:t>
            </a:r>
            <a:r>
              <a:rPr lang="it-IT" sz="1500" dirty="0" smtClean="0"/>
              <a:t> </a:t>
            </a:r>
            <a:r>
              <a:rPr lang="it-IT" sz="1500" dirty="0" err="1" smtClean="0"/>
              <a:t>his</a:t>
            </a:r>
            <a:r>
              <a:rPr lang="it-IT" sz="1500" dirty="0" smtClean="0"/>
              <a:t> </a:t>
            </a:r>
            <a:r>
              <a:rPr lang="it-IT" sz="1500" dirty="0" err="1" smtClean="0"/>
              <a:t>wife</a:t>
            </a:r>
            <a:r>
              <a:rPr lang="it-IT" sz="1500" dirty="0" smtClean="0"/>
              <a:t>: "</a:t>
            </a:r>
            <a:r>
              <a:rPr lang="it-IT" sz="1500" dirty="0" err="1" smtClean="0"/>
              <a:t>There</a:t>
            </a:r>
            <a:r>
              <a:rPr lang="it-IT" sz="1500" dirty="0" smtClean="0"/>
              <a:t> </a:t>
            </a:r>
            <a:r>
              <a:rPr lang="it-IT" sz="1500" dirty="0" err="1" smtClean="0"/>
              <a:t>is</a:t>
            </a:r>
            <a:r>
              <a:rPr lang="it-IT" sz="1500" dirty="0" smtClean="0"/>
              <a:t> </a:t>
            </a:r>
            <a:r>
              <a:rPr lang="it-IT" sz="1500" dirty="0" err="1" smtClean="0"/>
              <a:t>nothing</a:t>
            </a:r>
            <a:r>
              <a:rPr lang="it-IT" sz="1500" dirty="0" smtClean="0"/>
              <a:t> </a:t>
            </a:r>
            <a:r>
              <a:rPr lang="it-IT" sz="1500" dirty="0" err="1" smtClean="0"/>
              <a:t>to</a:t>
            </a:r>
            <a:r>
              <a:rPr lang="it-IT" sz="1500" dirty="0" smtClean="0"/>
              <a:t> </a:t>
            </a:r>
            <a:r>
              <a:rPr lang="it-IT" sz="1500" dirty="0" err="1" smtClean="0"/>
              <a:t>eat</a:t>
            </a:r>
            <a:r>
              <a:rPr lang="it-IT" sz="1500" dirty="0" smtClean="0"/>
              <a:t> </a:t>
            </a:r>
            <a:r>
              <a:rPr lang="it-IT" sz="1500" dirty="0" err="1" smtClean="0"/>
              <a:t>here</a:t>
            </a:r>
            <a:r>
              <a:rPr lang="it-IT" sz="1500" dirty="0" smtClean="0"/>
              <a:t>, </a:t>
            </a:r>
            <a:r>
              <a:rPr lang="it-IT" sz="1500" dirty="0" err="1" smtClean="0"/>
              <a:t>if</a:t>
            </a:r>
            <a:r>
              <a:rPr lang="it-IT" sz="1500" dirty="0" smtClean="0"/>
              <a:t> </a:t>
            </a:r>
            <a:r>
              <a:rPr lang="it-IT" sz="1500" dirty="0" err="1" smtClean="0"/>
              <a:t>it</a:t>
            </a:r>
            <a:r>
              <a:rPr lang="it-IT" sz="1500" dirty="0" smtClean="0"/>
              <a:t> </a:t>
            </a:r>
            <a:r>
              <a:rPr lang="it-IT" sz="1500" dirty="0" err="1" smtClean="0"/>
              <a:t>continues</a:t>
            </a:r>
            <a:r>
              <a:rPr lang="it-IT" sz="1500" dirty="0" smtClean="0"/>
              <a:t>, </a:t>
            </a:r>
            <a:r>
              <a:rPr lang="it-IT" sz="1500" dirty="0" err="1" smtClean="0"/>
              <a:t>we</a:t>
            </a:r>
            <a:r>
              <a:rPr lang="it-IT" sz="1500" dirty="0" smtClean="0"/>
              <a:t> </a:t>
            </a:r>
            <a:r>
              <a:rPr lang="it-IT" sz="1500" dirty="0" err="1" smtClean="0"/>
              <a:t>will</a:t>
            </a:r>
            <a:r>
              <a:rPr lang="it-IT" sz="1500" dirty="0" smtClean="0"/>
              <a:t> </a:t>
            </a:r>
            <a:r>
              <a:rPr lang="it-IT" sz="1500" dirty="0" err="1" smtClean="0"/>
              <a:t>all</a:t>
            </a:r>
            <a:r>
              <a:rPr lang="it-IT" sz="1500" dirty="0" smtClean="0"/>
              <a:t> </a:t>
            </a:r>
            <a:r>
              <a:rPr lang="it-IT" sz="1500" dirty="0" err="1" smtClean="0"/>
              <a:t>die</a:t>
            </a:r>
            <a:r>
              <a:rPr lang="it-IT" sz="1500" dirty="0" smtClean="0"/>
              <a:t> </a:t>
            </a:r>
            <a:r>
              <a:rPr lang="it-IT" sz="1500" dirty="0" err="1" smtClean="0"/>
              <a:t>of</a:t>
            </a:r>
            <a:r>
              <a:rPr lang="it-IT" sz="1500" dirty="0" smtClean="0"/>
              <a:t> </a:t>
            </a:r>
            <a:r>
              <a:rPr lang="it-IT" sz="1500" dirty="0" err="1" smtClean="0"/>
              <a:t>hunger</a:t>
            </a:r>
            <a:r>
              <a:rPr lang="it-IT" sz="1500" dirty="0" smtClean="0"/>
              <a:t> and </a:t>
            </a:r>
            <a:r>
              <a:rPr lang="it-IT" sz="1500" dirty="0" err="1" smtClean="0"/>
              <a:t>cold</a:t>
            </a:r>
            <a:r>
              <a:rPr lang="it-IT" sz="1500" dirty="0" smtClean="0"/>
              <a:t>.</a:t>
            </a:r>
            <a:r>
              <a:rPr kumimoji="0" lang="it-IT" sz="1500" b="0" i="0" u="none" strike="noStrike" kern="1200" cap="none" spc="0" normalizeH="0" baseline="0" noProof="0" dirty="0" smtClean="0">
                <a:ln>
                  <a:noFill/>
                </a:ln>
                <a:solidFill>
                  <a:schemeClr val="tx1"/>
                </a:solidFill>
                <a:effectLst/>
                <a:uLnTx/>
                <a:uFillTx/>
                <a:latin typeface="+mj-lt"/>
                <a:ea typeface="+mj-ea"/>
                <a:cs typeface="+mj-cs"/>
              </a:rPr>
              <a:t/>
            </a:r>
            <a:br>
              <a:rPr kumimoji="0" lang="it-IT" sz="1500" b="0" i="0" u="none" strike="noStrike" kern="1200" cap="none" spc="0" normalizeH="0" baseline="0" noProof="0" dirty="0" smtClean="0">
                <a:ln>
                  <a:noFill/>
                </a:ln>
                <a:solidFill>
                  <a:schemeClr val="tx1"/>
                </a:solidFill>
                <a:effectLst/>
                <a:uLnTx/>
                <a:uFillTx/>
                <a:latin typeface="+mj-lt"/>
                <a:ea typeface="+mj-ea"/>
                <a:cs typeface="+mj-cs"/>
              </a:rPr>
            </a:br>
            <a:r>
              <a:rPr kumimoji="0" lang="it-IT" sz="1500" b="0" i="0" u="none" strike="noStrike" kern="1200" cap="none" spc="0" normalizeH="0" baseline="0" noProof="0" dirty="0" smtClean="0">
                <a:ln>
                  <a:noFill/>
                </a:ln>
                <a:solidFill>
                  <a:schemeClr val="tx1"/>
                </a:solidFill>
                <a:effectLst/>
                <a:uLnTx/>
                <a:uFillTx/>
                <a:latin typeface="+mj-lt"/>
                <a:ea typeface="+mj-ea"/>
                <a:cs typeface="+mj-cs"/>
              </a:rPr>
              <a:t/>
            </a:r>
            <a:br>
              <a:rPr kumimoji="0" lang="it-IT" sz="1500" b="0" i="0" u="none" strike="noStrike" kern="1200" cap="none" spc="0" normalizeH="0" baseline="0" noProof="0" dirty="0" smtClean="0">
                <a:ln>
                  <a:noFill/>
                </a:ln>
                <a:solidFill>
                  <a:schemeClr val="tx1"/>
                </a:solidFill>
                <a:effectLst/>
                <a:uLnTx/>
                <a:uFillTx/>
                <a:latin typeface="+mj-lt"/>
                <a:ea typeface="+mj-ea"/>
                <a:cs typeface="+mj-cs"/>
              </a:rPr>
            </a:br>
            <a:r>
              <a:rPr kumimoji="0" lang="it-IT" sz="1500" b="0" i="0" u="none" strike="noStrike" kern="1200" cap="none" spc="0" normalizeH="0" baseline="0" noProof="0" dirty="0" smtClean="0">
                <a:ln>
                  <a:noFill/>
                </a:ln>
                <a:solidFill>
                  <a:schemeClr val="tx1"/>
                </a:solidFill>
                <a:effectLst/>
                <a:uLnTx/>
                <a:uFillTx/>
                <a:latin typeface="+mj-lt"/>
                <a:ea typeface="+mj-ea"/>
                <a:cs typeface="+mj-cs"/>
              </a:rPr>
              <a:t/>
            </a:r>
            <a:br>
              <a:rPr kumimoji="0" lang="it-IT" sz="1500" b="0" i="0" u="none" strike="noStrike" kern="1200" cap="none" spc="0" normalizeH="0" baseline="0" noProof="0" dirty="0" smtClean="0">
                <a:ln>
                  <a:noFill/>
                </a:ln>
                <a:solidFill>
                  <a:schemeClr val="tx1"/>
                </a:solidFill>
                <a:effectLst/>
                <a:uLnTx/>
                <a:uFillTx/>
                <a:latin typeface="+mj-lt"/>
                <a:ea typeface="+mj-ea"/>
                <a:cs typeface="+mj-cs"/>
              </a:rPr>
            </a:br>
            <a:endParaRPr kumimoji="0" lang="it-IT" sz="15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slow" advClick="0" advTm="15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4" name="Titolo 1"/>
          <p:cNvSpPr>
            <a:spLocks noGrp="1"/>
          </p:cNvSpPr>
          <p:nvPr>
            <p:ph type="title"/>
          </p:nvPr>
        </p:nvSpPr>
        <p:spPr>
          <a:xfrm>
            <a:off x="395536" y="404664"/>
            <a:ext cx="8229600" cy="634082"/>
          </a:xfrm>
        </p:spPr>
        <p:txBody>
          <a:bodyPr>
            <a:noAutofit/>
          </a:bodyPr>
          <a:lstStyle/>
          <a:p>
            <a:r>
              <a:rPr lang="it-IT" sz="1600" dirty="0" smtClean="0"/>
              <a:t>Ho un’idea, ti aiuterò a spostare a fianco a quel camino, così mentre aspettate il mio ritorno non avrete freddo. Io parto e vado a cercare il cibo dove la neve non è ancora arrivata”.</a:t>
            </a:r>
            <a:endParaRPr lang="it-IT" sz="1600" dirty="0"/>
          </a:p>
        </p:txBody>
      </p:sp>
      <p:sp>
        <p:nvSpPr>
          <p:cNvPr id="5" name="Titolo 1"/>
          <p:cNvSpPr txBox="1">
            <a:spLocks/>
          </p:cNvSpPr>
          <p:nvPr/>
        </p:nvSpPr>
        <p:spPr>
          <a:xfrm>
            <a:off x="547936" y="5603230"/>
            <a:ext cx="8229600" cy="634082"/>
          </a:xfrm>
          <a:prstGeom prst="rect">
            <a:avLst/>
          </a:prstGeom>
        </p:spPr>
        <p:txBody>
          <a:bodyPr vert="horz" lIns="91440" tIns="45720" rIns="91440" bIns="45720" rtlCol="0" anchor="ctr">
            <a:noAutofit/>
          </a:bodyPr>
          <a:lstStyle/>
          <a:p>
            <a:r>
              <a:rPr lang="it-IT" sz="1500" dirty="0" smtClean="0"/>
              <a:t>I have an idea, I will help you move next to that fireplace</a:t>
            </a:r>
            <a:r>
              <a:rPr lang="pl-PL" sz="1500" dirty="0"/>
              <a:t>,</a:t>
            </a:r>
            <a:r>
              <a:rPr lang="it-IT" sz="1500" dirty="0" smtClean="0"/>
              <a:t> so while you wait for my return you will not be cold. I go to look for food where the snow has not come yet. "</a:t>
            </a:r>
            <a:endParaRPr lang="it-IT" sz="1500" dirty="0"/>
          </a:p>
        </p:txBody>
      </p:sp>
    </p:spTree>
  </p:cSld>
  <p:clrMapOvr>
    <a:masterClrMapping/>
  </p:clrMapOvr>
  <p:transition spd="slow" advClick="0" advTm="15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4000" r="-24000"/>
          </a:stretch>
        </a:blipFill>
        <a:effectLst/>
      </p:bgPr>
    </p:bg>
    <p:spTree>
      <p:nvGrpSpPr>
        <p:cNvPr id="1" name=""/>
        <p:cNvGrpSpPr/>
        <p:nvPr/>
      </p:nvGrpSpPr>
      <p:grpSpPr>
        <a:xfrm>
          <a:off x="0" y="0"/>
          <a:ext cx="0" cy="0"/>
          <a:chOff x="0" y="0"/>
          <a:chExt cx="0" cy="0"/>
        </a:xfrm>
      </p:grpSpPr>
      <p:sp>
        <p:nvSpPr>
          <p:cNvPr id="5" name="Titolo 1"/>
          <p:cNvSpPr>
            <a:spLocks noGrp="1"/>
          </p:cNvSpPr>
          <p:nvPr>
            <p:ph type="title"/>
          </p:nvPr>
        </p:nvSpPr>
        <p:spPr>
          <a:xfrm>
            <a:off x="395536" y="404664"/>
            <a:ext cx="8229600" cy="634082"/>
          </a:xfrm>
        </p:spPr>
        <p:txBody>
          <a:bodyPr>
            <a:noAutofit/>
          </a:bodyPr>
          <a:lstStyle/>
          <a:p>
            <a:pPr algn="l"/>
            <a:r>
              <a:rPr lang="it-IT" sz="1500" dirty="0" smtClean="0"/>
              <a:t>E così fu fatto: il nido fu messo vicino al camino e il papà partì. </a:t>
            </a:r>
            <a:endParaRPr lang="it-IT" sz="1500" dirty="0"/>
          </a:p>
        </p:txBody>
      </p:sp>
      <p:sp>
        <p:nvSpPr>
          <p:cNvPr id="6" name="Titolo 1"/>
          <p:cNvSpPr txBox="1">
            <a:spLocks/>
          </p:cNvSpPr>
          <p:nvPr/>
        </p:nvSpPr>
        <p:spPr>
          <a:xfrm>
            <a:off x="547936" y="5819254"/>
            <a:ext cx="8229600" cy="634082"/>
          </a:xfrm>
          <a:prstGeom prst="rect">
            <a:avLst/>
          </a:prstGeom>
        </p:spPr>
        <p:txBody>
          <a:bodyPr vert="horz" lIns="91440" tIns="45720" rIns="91440" bIns="45720" rtlCol="0" anchor="ctr">
            <a:noAutofit/>
          </a:bodyPr>
          <a:lstStyle/>
          <a:p>
            <a:r>
              <a:rPr lang="it-IT" sz="1500" dirty="0" smtClean="0"/>
              <a:t>And so </a:t>
            </a:r>
            <a:r>
              <a:rPr lang="it-IT" sz="1500" dirty="0" err="1" smtClean="0"/>
              <a:t>it</a:t>
            </a:r>
            <a:r>
              <a:rPr lang="it-IT" sz="1500" dirty="0" smtClean="0"/>
              <a:t> </a:t>
            </a:r>
            <a:r>
              <a:rPr lang="it-IT" sz="1500" dirty="0" err="1" smtClean="0"/>
              <a:t>was</a:t>
            </a:r>
            <a:r>
              <a:rPr lang="it-IT" sz="1500" dirty="0" smtClean="0"/>
              <a:t> </a:t>
            </a:r>
            <a:r>
              <a:rPr lang="it-IT" sz="1500" dirty="0" err="1" smtClean="0"/>
              <a:t>done</a:t>
            </a:r>
            <a:r>
              <a:rPr lang="it-IT" sz="1500" dirty="0" smtClean="0"/>
              <a:t>: the </a:t>
            </a:r>
            <a:r>
              <a:rPr lang="it-IT" sz="1500" dirty="0" err="1" smtClean="0"/>
              <a:t>nest</a:t>
            </a:r>
            <a:r>
              <a:rPr lang="it-IT" sz="1500" dirty="0" smtClean="0"/>
              <a:t> </a:t>
            </a:r>
            <a:r>
              <a:rPr lang="it-IT" sz="1500" dirty="0" err="1" smtClean="0"/>
              <a:t>was</a:t>
            </a:r>
            <a:r>
              <a:rPr lang="it-IT" sz="1500" dirty="0" smtClean="0"/>
              <a:t> </a:t>
            </a:r>
            <a:r>
              <a:rPr lang="it-IT" sz="1500" dirty="0" err="1" smtClean="0"/>
              <a:t>placed</a:t>
            </a:r>
            <a:r>
              <a:rPr lang="it-IT" sz="1500" dirty="0" smtClean="0"/>
              <a:t> </a:t>
            </a:r>
            <a:r>
              <a:rPr lang="it-IT" sz="1500" dirty="0" err="1" smtClean="0"/>
              <a:t>near</a:t>
            </a:r>
            <a:r>
              <a:rPr lang="it-IT" sz="1500" dirty="0" smtClean="0"/>
              <a:t> the </a:t>
            </a:r>
            <a:r>
              <a:rPr lang="it-IT" sz="1500" dirty="0" err="1" smtClean="0"/>
              <a:t>chimney</a:t>
            </a:r>
            <a:r>
              <a:rPr lang="it-IT" sz="1500" dirty="0" smtClean="0"/>
              <a:t> and the </a:t>
            </a:r>
            <a:r>
              <a:rPr lang="it-IT" sz="1500" dirty="0" err="1" smtClean="0"/>
              <a:t>dad</a:t>
            </a:r>
            <a:r>
              <a:rPr lang="it-IT" sz="1500" dirty="0" smtClean="0"/>
              <a:t> </a:t>
            </a:r>
            <a:r>
              <a:rPr lang="it-IT" sz="1500" dirty="0" err="1" smtClean="0"/>
              <a:t>left</a:t>
            </a:r>
            <a:r>
              <a:rPr lang="it-IT" sz="1500" dirty="0" smtClean="0"/>
              <a:t>. </a:t>
            </a:r>
            <a:endParaRPr lang="it-IT" sz="1500" dirty="0"/>
          </a:p>
        </p:txBody>
      </p:sp>
    </p:spTree>
  </p:cSld>
  <p:clrMapOvr>
    <a:masterClrMapping/>
  </p:clrMapOvr>
  <p:transition spd="slow" advClick="0" advTm="15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ers\user\Desktop\ΠΟΛΥΤΕΧΝΙΟ\20171106_19225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olo 1"/>
          <p:cNvSpPr>
            <a:spLocks noGrp="1"/>
          </p:cNvSpPr>
          <p:nvPr>
            <p:ph type="title"/>
          </p:nvPr>
        </p:nvSpPr>
        <p:spPr>
          <a:xfrm>
            <a:off x="457200" y="274638"/>
            <a:ext cx="8229600" cy="922114"/>
          </a:xfrm>
        </p:spPr>
        <p:txBody>
          <a:bodyPr>
            <a:normAutofit/>
          </a:bodyPr>
          <a:lstStyle/>
          <a:p>
            <a:pPr algn="l"/>
            <a:r>
              <a:rPr lang="it-IT" sz="1500" dirty="0" smtClean="0"/>
              <a:t>La mamma e i piccoli uccellini stavano tutto il giorno nel nido, scaldandosi tra loro e anche grazie al fumo che usciva tutto il giorno dal camino.</a:t>
            </a:r>
            <a:endParaRPr lang="it-IT" sz="1500" dirty="0"/>
          </a:p>
        </p:txBody>
      </p:sp>
      <p:sp>
        <p:nvSpPr>
          <p:cNvPr id="3" name="Segnaposto contenuto 2"/>
          <p:cNvSpPr>
            <a:spLocks noGrp="1"/>
          </p:cNvSpPr>
          <p:nvPr>
            <p:ph idx="1"/>
          </p:nvPr>
        </p:nvSpPr>
        <p:spPr>
          <a:xfrm>
            <a:off x="457200" y="5373216"/>
            <a:ext cx="8229600" cy="752947"/>
          </a:xfrm>
        </p:spPr>
        <p:txBody>
          <a:bodyPr>
            <a:normAutofit fontScale="92500" lnSpcReduction="10000"/>
          </a:bodyPr>
          <a:lstStyle/>
          <a:p>
            <a:pPr>
              <a:buNone/>
            </a:pPr>
            <a:endParaRPr lang="it-IT" sz="1500" dirty="0" smtClean="0"/>
          </a:p>
          <a:p>
            <a:pPr>
              <a:buNone/>
            </a:pPr>
            <a:r>
              <a:rPr lang="it-IT" sz="1500" dirty="0" smtClean="0"/>
              <a:t>Mom and little birds were all day long in the nest, warming each other and also thanks to the</a:t>
            </a:r>
          </a:p>
          <a:p>
            <a:pPr>
              <a:buNone/>
            </a:pPr>
            <a:r>
              <a:rPr lang="it-IT" sz="1500" dirty="0" err="1" smtClean="0"/>
              <a:t>smoke</a:t>
            </a:r>
            <a:r>
              <a:rPr lang="it-IT" sz="1500" dirty="0" smtClean="0"/>
              <a:t> </a:t>
            </a:r>
            <a:r>
              <a:rPr lang="it-IT" sz="1500" dirty="0" err="1" smtClean="0"/>
              <a:t>that</a:t>
            </a:r>
            <a:r>
              <a:rPr lang="it-IT" sz="1500" dirty="0" smtClean="0"/>
              <a:t> </a:t>
            </a:r>
            <a:r>
              <a:rPr lang="it-IT" sz="1500" dirty="0" err="1" smtClean="0"/>
              <a:t>went</a:t>
            </a:r>
            <a:r>
              <a:rPr lang="it-IT" sz="1500" dirty="0" smtClean="0"/>
              <a:t> out </a:t>
            </a:r>
            <a:r>
              <a:rPr lang="it-IT" sz="1500" dirty="0" err="1" smtClean="0"/>
              <a:t>all</a:t>
            </a:r>
            <a:r>
              <a:rPr lang="it-IT" sz="1500" dirty="0" smtClean="0"/>
              <a:t> </a:t>
            </a:r>
            <a:r>
              <a:rPr lang="it-IT" sz="1500" dirty="0" err="1" smtClean="0"/>
              <a:t>day</a:t>
            </a:r>
            <a:r>
              <a:rPr lang="it-IT" sz="1500" dirty="0" smtClean="0"/>
              <a:t> </a:t>
            </a:r>
            <a:r>
              <a:rPr lang="it-IT" sz="1500" dirty="0" err="1" smtClean="0"/>
              <a:t>from</a:t>
            </a:r>
            <a:r>
              <a:rPr lang="it-IT" sz="1500" dirty="0" smtClean="0"/>
              <a:t> the </a:t>
            </a:r>
            <a:r>
              <a:rPr lang="it-IT" sz="1500" dirty="0" err="1" smtClean="0"/>
              <a:t>chimney</a:t>
            </a:r>
            <a:r>
              <a:rPr lang="it-IT" sz="1500" dirty="0" smtClean="0"/>
              <a:t>.</a:t>
            </a:r>
            <a:endParaRPr lang="it-IT" sz="1500" dirty="0"/>
          </a:p>
        </p:txBody>
      </p:sp>
    </p:spTree>
  </p:cSld>
  <p:clrMapOvr>
    <a:masterClrMapping/>
  </p:clrMapOvr>
  <p:transition spd="slow" advClick="0" advTm="15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TotalTime>
  <Words>520</Words>
  <Application>Microsoft Office PowerPoint</Application>
  <PresentationFormat>Presentazione su schermo (4:3)</PresentationFormat>
  <Paragraphs>26</Paragraphs>
  <Slides>13</Slides>
  <Notes>0</Notes>
  <HiddenSlides>0</HiddenSlides>
  <MMClips>1</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Diapositiva 1</vt:lpstr>
      <vt:lpstr>Diapositiva 2</vt:lpstr>
      <vt:lpstr>Era la fine del mese di gennaio e faceva un gran freddo, freddo come non si era mai sentito prima...La neve scendeva dal cielo e copriva tutta la città, le strade, i giardini.</vt:lpstr>
      <vt:lpstr>Sopra il tetto di un palazzo c'era il nido di una famigliola di merli, che a quel tempo avevano le piume bianche come la neve. </vt:lpstr>
      <vt:lpstr>   La famigliola soffriva il freddo e non trovare briciole di pane per mangiare, perché le poche briciole che cadevano in terra dalle tavole degli uomini venivano subito ricoperte dalla neve che scendeva dal cielo.   </vt:lpstr>
      <vt:lpstr>   Dopo qualche giorno il papà merlo prese una decisione e disse alla moglie: “Qui non si trova nulla da mangiare, se continua così moriremo tutti di fame e di freddo.   </vt:lpstr>
      <vt:lpstr>Ho un’idea, ti aiuterò a spostare a fianco a quel camino, così mentre aspettate il mio ritorno non avrete freddo. Io parto e vado a cercare il cibo dove la neve non è ancora arrivata”.</vt:lpstr>
      <vt:lpstr>E così fu fatto: il nido fu messo vicino al camino e il papà partì. </vt:lpstr>
      <vt:lpstr>La mamma e i piccoli uccellini stavano tutto il giorno nel nido, scaldandosi tra loro e anche grazie al fumo che usciva tutto il giorno dal camino.</vt:lpstr>
      <vt:lpstr>Dopo tre giorni il papà tornò a casa e quasi non riuscì più a riconoscere la sua famiglia! Il fumo nero che usciva dal camino aveva colorato di nero tutte le piume degli uccellini!</vt:lpstr>
      <vt:lpstr>Per fortuna da quel giorno l’inverno divenne meno rigido e i merli riuscirono a trovare cibo sufficiente per arrivare alla primavera.</vt:lpstr>
      <vt:lpstr>Da quel giorno però tutti i merli nascono con le piume nere e, per ricordare la famigliola di merli bianchi divenuti neri, gli ultimi tre giorni del mese di gennaio sono detti “I tre giorni della merla”. </vt:lpstr>
      <vt:lpstr>Diapositiva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LEGEND OF THE “MERLA”</dc:title>
  <dc:creator>Marcello</dc:creator>
  <cp:lastModifiedBy>Marcello</cp:lastModifiedBy>
  <cp:revision>45</cp:revision>
  <dcterms:created xsi:type="dcterms:W3CDTF">2017-10-17T14:15:11Z</dcterms:created>
  <dcterms:modified xsi:type="dcterms:W3CDTF">2017-11-21T15:35:37Z</dcterms:modified>
</cp:coreProperties>
</file>